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1523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5952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41956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11845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589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13989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4694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95789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86632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31605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51676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B4D00-2D7E-476D-81D9-F5E023220FAD}" type="datetimeFigureOut">
              <a:rPr lang="en-GB" smtClean="0"/>
              <a:pPr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2B0AF-BFAD-4C95-8DD4-0E2BBDDAF9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7001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STATISTICS OF COMPLAINTS AND DISPUTES BY TYPES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NATIONAL LABOUR COMMISSION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63139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STATISTICS OF COMPLAINTS: APRIL 2005 – APRIL 2015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GB" dirty="0" smtClean="0"/>
              <a:t>The NLC received a total of 6,713 complaints filed by individual complainants, workers groups/associations/organizations, trade unions and employers.  This means that, an average of 671 cases were filed annually at the rate of 56 complaints monthly.</a:t>
            </a:r>
          </a:p>
          <a:p>
            <a:pPr>
              <a:buFont typeface="Wingdings" pitchFamily="2" charset="2"/>
              <a:buChar char="§"/>
            </a:pPr>
            <a:endParaRPr lang="en-GB" dirty="0" smtClean="0"/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The total number of complainants involved was over 3.5 million cumulatively.  The disputes were filed by complainants from both the public and private economies of the country.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82053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DISPUTES BY TYPE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en-GB" dirty="0" smtClean="0"/>
              <a:t>Summary Dismissal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Unfair Terminations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Retirement Benefit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End-Of-Service Benefit (ESB)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Redundancy/Severance Pay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Workmen’s Compensation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Medical; and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Others – Maternity Protection, Unpaid Earned Leave, SSNIT Claims, Discrimination in terms of employment, etc.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/>
              <a:t>Of all the cases filed, Unfair Terminations recorded the highest number of dispute by type, i.e. 1,898 representing 28.3% of the total number of disputes recorded.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906414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MAJOR REASONS FOR DISPUTES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en-GB" dirty="0" smtClean="0"/>
              <a:t>Lack of clarity in the type of contract letters issued to workers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Lack of clarity in the terms and conditions of employment/contract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Absence of explicit conditions of service or employment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Non-issuance of appointment/contract letters to employees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Poor drafting of the contract/employment letters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Inconsistency in the conditions of employment, i.e. lack of conformity with the provisions of the Labour Law.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Absence of internal grievance handling procedures as well as procedures for seeking third party intervention.</a:t>
            </a:r>
          </a:p>
          <a:p>
            <a:pPr>
              <a:buFont typeface="Wingdings" pitchFamily="2" charset="2"/>
              <a:buChar char="v"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20217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MAJOR REASONS FOR DISPUTES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en-GB" dirty="0" smtClean="0"/>
              <a:t>Non-appreciation of the dispute settlement procedures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Resorting to unilateral actions during negotiations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Lack of clear meaning/differentiation between the different types of contract and their treatment.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Unionization disputes – union multiplicity, non-recognition of unions by employers, non-adherence to the process of unionization by unions and issuance of Collective Bargaining Certificates (CBC’s).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Protracted and undue delays in negotiations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Capacity of persons leading negotiating teams to deal with matters decisively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Lack of proper mandate for persons conducting negotiations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Poor communication between some managers and their workers in the employment relationship.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77941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DISPUTES BY TYPE, MAJOR REASONS, </a:t>
            </a:r>
            <a:br>
              <a:rPr lang="en-GB" b="1" dirty="0" smtClean="0"/>
            </a:br>
            <a:r>
              <a:rPr lang="en-GB" b="1" dirty="0" smtClean="0"/>
              <a:t>NOS. RECORDED AND PERCENTAGES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4285663"/>
              </p:ext>
            </p:extLst>
          </p:nvPr>
        </p:nvGraphicFramePr>
        <p:xfrm>
          <a:off x="457200" y="1600200"/>
          <a:ext cx="8229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SUMMAR</a:t>
                      </a:r>
                      <a:r>
                        <a:rPr lang="en-GB" sz="1000" baseline="0" dirty="0" smtClean="0"/>
                        <a:t>Y DISMISSAL  (Misuse of “Dismissal,” improper application of procedures)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UNFAIR TERMINATION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1000" baseline="0" dirty="0" smtClean="0"/>
                        <a:t>(Non-adherence to procedures, failure to ensure the “Right to a Fair Hearing”)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RETIREMENT</a:t>
                      </a:r>
                    </a:p>
                    <a:p>
                      <a:r>
                        <a:rPr lang="en-GB" sz="1000" dirty="0" smtClean="0"/>
                        <a:t>/ESB  (Improper calculation, failure</a:t>
                      </a:r>
                      <a:r>
                        <a:rPr lang="en-GB" sz="1000" baseline="0" dirty="0" smtClean="0"/>
                        <a:t> and/or variation, poor or absence of Personnel Records)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UNPAID SALARIES  (Outstanding</a:t>
                      </a:r>
                      <a:r>
                        <a:rPr lang="en-GB" sz="1000" baseline="0" dirty="0" smtClean="0"/>
                        <a:t> salaries, non-payment/</a:t>
                      </a:r>
                    </a:p>
                    <a:p>
                      <a:r>
                        <a:rPr lang="en-GB" sz="1000" baseline="0" dirty="0" smtClean="0"/>
                        <a:t>delayed payments)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WORKMEN’S COMPENSATION  (Occupational health and safety, workplace</a:t>
                      </a:r>
                      <a:r>
                        <a:rPr lang="en-GB" sz="1000" baseline="0" dirty="0" smtClean="0"/>
                        <a:t> injury)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REDUNDANCY/</a:t>
                      </a:r>
                    </a:p>
                    <a:p>
                      <a:r>
                        <a:rPr lang="en-GB" sz="1000" dirty="0" smtClean="0"/>
                        <a:t>SEVERANCE/</a:t>
                      </a:r>
                    </a:p>
                    <a:p>
                      <a:r>
                        <a:rPr lang="en-GB" sz="1000" dirty="0" smtClean="0"/>
                        <a:t>LAID-OFF  (Payment/</a:t>
                      </a:r>
                    </a:p>
                    <a:p>
                      <a:r>
                        <a:rPr lang="en-GB" sz="1000" dirty="0" smtClean="0"/>
                        <a:t>Calculation</a:t>
                      </a:r>
                      <a:r>
                        <a:rPr lang="en-GB" sz="1000" baseline="0" dirty="0" smtClean="0"/>
                        <a:t> of benefits)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MEDICAL</a:t>
                      </a:r>
                    </a:p>
                    <a:p>
                      <a:r>
                        <a:rPr lang="en-GB" sz="1000" dirty="0" smtClean="0"/>
                        <a:t>(Non-Payment of medical bills)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OTHERS </a:t>
                      </a:r>
                    </a:p>
                    <a:p>
                      <a:r>
                        <a:rPr lang="en-GB" sz="1000" dirty="0" smtClean="0"/>
                        <a:t>(Leave, Maternity, Transfer)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STRIKES</a:t>
                      </a:r>
                    </a:p>
                    <a:p>
                      <a:r>
                        <a:rPr lang="en-GB" sz="1000" dirty="0" smtClean="0"/>
                        <a:t>(Collective</a:t>
                      </a:r>
                      <a:r>
                        <a:rPr lang="en-GB" sz="1000" baseline="0" dirty="0" smtClean="0"/>
                        <a:t> Bargaining, Implementation of Contracts, Review of Conditions of Service, Poor Remuneration, Poor Remuneration, etc.</a:t>
                      </a:r>
                      <a:endParaRPr lang="en-GB" sz="1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1,605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1800" dirty="0" smtClean="0"/>
                        <a:t>21.5%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2,140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1800" dirty="0" smtClean="0"/>
                        <a:t>28.7%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388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1800" dirty="0" smtClean="0"/>
                        <a:t>5.2%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624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1800" dirty="0" smtClean="0"/>
                        <a:t>8.3%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191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1800" dirty="0" smtClean="0"/>
                        <a:t>2.5%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516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1800" dirty="0" smtClean="0"/>
                        <a:t>6.9%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103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1800" dirty="0" smtClean="0"/>
                        <a:t>1.3%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1,804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1800" dirty="0" smtClean="0"/>
                        <a:t>24.2%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108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1800" dirty="0" smtClean="0"/>
                        <a:t>1.4% </a:t>
                      </a:r>
                      <a:endParaRPr lang="en-GB" sz="1800" dirty="0"/>
                    </a:p>
                  </a:txBody>
                  <a:tcPr/>
                </a:tc>
              </a:tr>
              <a:tr h="370840">
                <a:tc gridSpan="9">
                  <a:txBody>
                    <a:bodyPr/>
                    <a:lstStyle/>
                    <a:p>
                      <a:r>
                        <a:rPr lang="en-GB" sz="1800" dirty="0" smtClean="0"/>
                        <a:t>Total of 7,449 industrial</a:t>
                      </a:r>
                      <a:r>
                        <a:rPr lang="en-GB" sz="1800" baseline="0" dirty="0" smtClean="0"/>
                        <a:t> disputes recorded from 2005 – 2015.</a:t>
                      </a:r>
                    </a:p>
                    <a:p>
                      <a:endParaRPr lang="en-GB" sz="1800" baseline="0" dirty="0" smtClean="0"/>
                    </a:p>
                    <a:p>
                      <a:r>
                        <a:rPr lang="en-GB" sz="1800" baseline="0" dirty="0" smtClean="0"/>
                        <a:t>Average of  748 disputes per year.</a:t>
                      </a:r>
                    </a:p>
                    <a:p>
                      <a:endParaRPr lang="en-GB" sz="1800" baseline="0" dirty="0" smtClean="0"/>
                    </a:p>
                    <a:p>
                      <a:r>
                        <a:rPr lang="en-GB" sz="1800" baseline="0" dirty="0" smtClean="0"/>
                        <a:t>Average of one million workers cumulatively involved on an annual basis.</a:t>
                      </a:r>
                      <a:endParaRPr lang="en-GB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8729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526</Words>
  <Application>Microsoft Office PowerPoint</Application>
  <PresentationFormat>On-screen Show (4:3)</PresentationFormat>
  <Paragraphs>92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STATISTICS OF COMPLAINTS AND DISPUTES BY TYPES</vt:lpstr>
      <vt:lpstr>STATISTICS OF COMPLAINTS: APRIL 2005 – APRIL 2015</vt:lpstr>
      <vt:lpstr>DISPUTES BY TYPE</vt:lpstr>
      <vt:lpstr>MAJOR REASONS FOR DISPUTES</vt:lpstr>
      <vt:lpstr>MAJOR REASONS FOR DISPUTES</vt:lpstr>
      <vt:lpstr>DISPUTES BY TYPE, MAJOR REASONS,  NOS. RECORDED AND PERCENTAGES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Sir Mingle</cp:lastModifiedBy>
  <cp:revision>5</cp:revision>
  <dcterms:created xsi:type="dcterms:W3CDTF">2017-08-28T13:36:41Z</dcterms:created>
  <dcterms:modified xsi:type="dcterms:W3CDTF">2017-10-11T13:11:50Z</dcterms:modified>
</cp:coreProperties>
</file>